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56" r:id="rId3"/>
    <p:sldId id="257" r:id="rId4"/>
    <p:sldId id="258" r:id="rId5"/>
    <p:sldId id="259" r:id="rId6"/>
    <p:sldId id="281" r:id="rId7"/>
    <p:sldId id="260" r:id="rId8"/>
    <p:sldId id="312" r:id="rId9"/>
    <p:sldId id="282" r:id="rId10"/>
    <p:sldId id="283" r:id="rId11"/>
    <p:sldId id="284" r:id="rId12"/>
    <p:sldId id="290" r:id="rId13"/>
    <p:sldId id="288" r:id="rId14"/>
    <p:sldId id="285" r:id="rId15"/>
    <p:sldId id="286" r:id="rId16"/>
    <p:sldId id="287" r:id="rId17"/>
    <p:sldId id="289" r:id="rId18"/>
    <p:sldId id="302" r:id="rId19"/>
    <p:sldId id="291" r:id="rId20"/>
    <p:sldId id="292" r:id="rId21"/>
    <p:sldId id="293" r:id="rId22"/>
    <p:sldId id="294" r:id="rId23"/>
    <p:sldId id="295" r:id="rId24"/>
    <p:sldId id="300" r:id="rId25"/>
    <p:sldId id="305" r:id="rId26"/>
    <p:sldId id="304" r:id="rId27"/>
    <p:sldId id="308" r:id="rId28"/>
    <p:sldId id="309" r:id="rId29"/>
    <p:sldId id="303" r:id="rId30"/>
    <p:sldId id="310" r:id="rId31"/>
    <p:sldId id="306" r:id="rId32"/>
    <p:sldId id="296" r:id="rId33"/>
    <p:sldId id="297" r:id="rId34"/>
    <p:sldId id="298" r:id="rId35"/>
    <p:sldId id="299" r:id="rId36"/>
    <p:sldId id="301" r:id="rId37"/>
    <p:sldId id="261" r:id="rId38"/>
    <p:sldId id="265" r:id="rId39"/>
    <p:sldId id="266" r:id="rId40"/>
    <p:sldId id="267" r:id="rId41"/>
    <p:sldId id="279" r:id="rId42"/>
    <p:sldId id="268" r:id="rId43"/>
    <p:sldId id="269" r:id="rId44"/>
    <p:sldId id="272" r:id="rId45"/>
    <p:sldId id="276" r:id="rId46"/>
    <p:sldId id="271" r:id="rId47"/>
    <p:sldId id="278" r:id="rId48"/>
    <p:sldId id="275" r:id="rId49"/>
    <p:sldId id="277" r:id="rId5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63B78-1822-47ED-AA0C-3DDB78858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5DCE3C-58A0-467D-B2AC-5E39F7CD3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73619B-71B9-4844-8616-2A313E87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200039-7E40-4ED5-B887-79DF3C61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7911FA-7A3E-4BAF-8E7C-4C8047B6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71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C5948-73DB-46AD-BD59-356972A8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C7A8CB-752F-48AB-9DEC-480036F28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AD7F34-5894-4C70-BFA0-22A34A05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E36470-D605-47FE-B937-8A593ABC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55AB87-7D1D-4BB2-9C50-600FFE25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61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A8220D8-0FDF-410A-8297-96934A9F6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8F7F05-64FE-4D59-83E0-DF6938329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963505-0D9A-4F22-8171-B0B09D6A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92265E-5377-4449-9440-7CE15081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41901E-1E62-41C1-B2CE-543530E2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07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7260A-61C8-4EE1-A786-EF350623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E2560-B12C-4DEE-8F35-95FE4949B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BBA4CA-7FFF-4100-BF0B-205369A5D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506A67-6222-40FE-89C4-E792F1C9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1E57F9-9430-4562-9E13-39DD57B2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12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FE6D6-0AD3-4D51-856C-ECDD05D2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454567-A6FD-4322-9456-E2268F3C5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453B35-3D75-4C90-B9B7-9E5462F0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29A90-6021-4092-B85E-BD61278C8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5E1A5A-1C1B-48A6-B2D5-BED196C9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34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16BD4-B0E1-48F6-A6FE-3813D3E0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243634-9322-45E1-9083-CB9B2A109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7CE9CE-066F-47EB-99D2-CF1143383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878A5A-FA38-4C77-80AE-2DBF00803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85A7CB-1D70-4E4A-9B33-7480C1A85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4C9909-C8B6-48D2-9E64-9475DCA4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5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16419-03F1-42B2-B4FD-BB180BC4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8C052B-2985-4D39-9111-79093B380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83B95F-832F-44C1-8BCF-8C7F53C24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B7EE2E-67FF-4284-BAB0-FBDF97A8B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F7E743A-63B9-4514-9963-380C5DC65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F4F5B9-C0D1-4ECD-A234-664CF006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75B4C28-4E57-4A93-A071-2C1397A43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89B7CC-54C1-4CBD-B8F7-9A89078B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28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503C7-0EBC-4D13-B995-2D0AB5623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E45061-A038-419F-A587-610A78C7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2C59A8-7065-4799-A9EB-D870F80E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AA57C9-0040-4495-BCCE-2015343E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72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A65566-012D-4742-A69E-7DB057BD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08161D-AA9F-4C78-840C-E750ABCF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66282C-E38D-499F-A408-9FB0883D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8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4903F-C93D-4C48-B8FA-2CE2E719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356571-F2E1-41E9-951E-BC6A0BDB8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8BD1FB-C4A2-4F4D-9DE6-BC5DB3061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FEA8F5-F5EF-481B-A055-3D498EC8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F9F4B7-4309-4A16-8A9B-43BB7DDA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FF99BC-E00A-48C8-BA57-29B31AD7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91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25D55-79A3-473A-86C4-1B07F22E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723FC67-283D-4AEB-B30B-182E6D881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3B3473-D600-49A8-AEF8-9AEDEECEA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6F14C8-AFC0-41A3-BAAA-19116EBB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E9572A-C951-47AB-A0CC-E705F3A9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2F9F5F-DD2B-4CC9-9DDC-81A59FF4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04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9CD0FE-D577-4831-9317-AF762E128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0EC9DF-40C1-4E02-9ED7-CF6EE5C25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8E8C64-898E-4C83-819A-078960CE0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6188C-6EE6-49C6-81F2-2F95B40E2021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E32CA0-EC06-4CC6-98F1-4A9B7048B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B8DCD8-C4A3-46CE-B9D4-D87FC5DA4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495C-C0EC-4724-9B06-CBA8CBADB9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1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ck/a?!&amp;&amp;p=f4fceda526a37796JmltdHM9MTcyOTQ2ODgwMCZpZ3VpZD0zNGU0NDBiNS0zNDQxLTZmMTgtMzUxMS01MDIyMzUzOTZlMzgmaW5zaWQ9NTQ5OA&amp;ptn=3&amp;ver=2&amp;hsh=3&amp;fclid=34e440b5-3441-6f18-3511-502235396e38&amp;u=a1L21hcHM_Jm1lcGk9MTA5fn5Ub3BPZlBhZ2V-QWRkcmVzc19MaW5rJnR5PTE4JnE9U2lydG9tJTIwTWF1cmllbm5lJnNzPXlwaWQuWU4yMDAweDE1NDMwMTg4ODQ5MTY4MDE3MjEzJnBwb2lzPTQ1LjI1Mjk5MDcyMjY1NjI1XzYuNDA5ODk5MjM0NzcxNzI4NV9TaXJ0b20lMjBNYXVyaWVubmVfWU4yMDAweDE1NDMwMTg4ODQ5MTY4MDE3MjEzfiZjcD00NS4yNTI5OTF-Ni40MDk4OTkmdj0yJnNWPTEmRk9STT1NUFNSUEw&amp;ntb=1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DE041BA-DC2C-4EDB-8B10-BFB1B1B9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835" y="0"/>
            <a:ext cx="487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96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3C53E88-987A-4AA6-9205-CB88C6A97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923"/>
            <a:ext cx="12192000" cy="54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5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A0E09B1-0CA7-4D62-8A85-A94468F8B331}"/>
              </a:ext>
            </a:extLst>
          </p:cNvPr>
          <p:cNvSpPr txBox="1"/>
          <p:nvPr/>
        </p:nvSpPr>
        <p:spPr>
          <a:xfrm>
            <a:off x="474562" y="486137"/>
            <a:ext cx="1138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mur 4 présentait lui aussi des bois très abîmés.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2B6971-3876-48FD-BFB5-23763096FE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50" y="2025570"/>
            <a:ext cx="4824000" cy="3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1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0BEEC-667A-4FFF-B800-E6C88516F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7BB322-9D4A-419E-92A8-2ED383ABB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0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C3CEE1-E177-4CD9-AF01-9BD583FE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9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7F3F0D-A555-4026-9229-7678957F77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93" y="0"/>
            <a:ext cx="514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33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81DD16-611C-4154-B1B5-2F6BC17F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923"/>
            <a:ext cx="12192000" cy="54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684C737-A8D9-493D-AAC7-798A355DD866}"/>
              </a:ext>
            </a:extLst>
          </p:cNvPr>
          <p:cNvSpPr txBox="1"/>
          <p:nvPr/>
        </p:nvSpPr>
        <p:spPr>
          <a:xfrm>
            <a:off x="520861" y="532435"/>
            <a:ext cx="1085705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AU NIVEAU FINANCIER … </a:t>
            </a:r>
          </a:p>
          <a:p>
            <a:endParaRPr lang="fr-FR" dirty="0"/>
          </a:p>
          <a:p>
            <a:r>
              <a:rPr lang="fr-FR" dirty="0"/>
              <a:t>Coût total : </a:t>
            </a:r>
          </a:p>
          <a:p>
            <a:endParaRPr lang="fr-FR" dirty="0"/>
          </a:p>
          <a:p>
            <a:r>
              <a:rPr lang="fr-FR" dirty="0"/>
              <a:t>Cimetière, avec maitrise d’œuvre et études  :  441 924 €.HY</a:t>
            </a:r>
          </a:p>
          <a:p>
            <a:endParaRPr lang="fr-FR" dirty="0"/>
          </a:p>
          <a:p>
            <a:r>
              <a:rPr lang="fr-FR" dirty="0"/>
              <a:t>Travaux 386 021 € HT – dont 154 921 € sur les anciens cimetières et 231 100 € sur le nouveau cimetière (murs, escaliers, parkings…)</a:t>
            </a:r>
          </a:p>
          <a:p>
            <a:endParaRPr lang="fr-FR" dirty="0"/>
          </a:p>
          <a:p>
            <a:r>
              <a:rPr lang="fr-FR" dirty="0"/>
              <a:t>Subvention : 11 000 €</a:t>
            </a:r>
          </a:p>
          <a:p>
            <a:endParaRPr lang="fr-FR" dirty="0"/>
          </a:p>
          <a:p>
            <a:r>
              <a:rPr lang="fr-FR" dirty="0"/>
              <a:t>Très peu, la priorité étant donnée au plan de financement réhabilitation café du Merlet.</a:t>
            </a:r>
          </a:p>
        </p:txBody>
      </p:sp>
    </p:spTree>
    <p:extLst>
      <p:ext uri="{BB962C8B-B14F-4D97-AF65-F5344CB8AC3E}">
        <p14:creationId xmlns:p14="http://schemas.microsoft.com/office/powerpoint/2010/main" val="249091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35F2C2-C17D-447B-95D6-6E1C332A913E}"/>
              </a:ext>
            </a:extLst>
          </p:cNvPr>
          <p:cNvSpPr txBox="1"/>
          <p:nvPr/>
        </p:nvSpPr>
        <p:spPr>
          <a:xfrm>
            <a:off x="881149" y="465513"/>
            <a:ext cx="1042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Nous avons saisi  l’opportunité de faire exécuter  les finitions du mur « parking nord ».  11 000 € HT.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A9C8E2-2220-44A3-9132-968BF82453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51" y="180000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25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58B143-F125-409E-BF94-1CB6E6D34446}"/>
              </a:ext>
            </a:extLst>
          </p:cNvPr>
          <p:cNvSpPr txBox="1"/>
          <p:nvPr/>
        </p:nvSpPr>
        <p:spPr>
          <a:xfrm>
            <a:off x="381964" y="636472"/>
            <a:ext cx="11134846" cy="508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PLAN DE FINANCEMENT CAFE DU MERLET</a:t>
            </a: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Montant HT de la réhabilitation estimé à </a:t>
            </a:r>
            <a:r>
              <a:rPr lang="fr-FR" b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1 089 578 €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commune a reçu des notifications de subvention provenant de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Dotation Etat Territoires Ruraux pour 241 000 €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Dotation de Soutien à l’Investissement Local pour  39 069 € </a:t>
            </a:r>
            <a:endParaRPr lang="fr-FR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Fonds Départemental d’Equipements des Collectivités pour 75 000 € (sur deux exercices)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Fonds vert fiche action « recyclage foncier » pour 232 296 €.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montant des subventions </a:t>
            </a:r>
            <a:r>
              <a:rPr lang="fr-FR" sz="1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notifiées</a:t>
            </a: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 monte donc à  </a:t>
            </a:r>
            <a:r>
              <a:rPr lang="fr-FR" sz="1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587 365 €. </a:t>
            </a:r>
            <a:endParaRPr lang="fr-F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dossier est en attente de réponse de la Région Auvergne Rhône Alpes, pour une demande d’aide de 100 000 € (assurés 13 000).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4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F69F89F-A6CA-41C5-8FA1-E21D70C9D5BE}"/>
              </a:ext>
            </a:extLst>
          </p:cNvPr>
          <p:cNvSpPr txBox="1"/>
          <p:nvPr/>
        </p:nvSpPr>
        <p:spPr>
          <a:xfrm>
            <a:off x="342900" y="636814"/>
            <a:ext cx="11527971" cy="34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GESTION DES DECHETS, GENERALITES…</a:t>
            </a:r>
            <a:endParaRPr lang="fr-F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Compétence gérée actuellement par la Communauté de Communes du Canton de la Chambre (</a:t>
            </a: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4C)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concrète des déchets assurée par le </a:t>
            </a: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SIRTOM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(syndicat intercommunal de Ramassage et Traitements des Ordures Ménagères en Maurienne)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répartit entre les com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montant du budget annuel du fonctionnement du service.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Répercussion des coûts vers les usagers par le biais de la </a:t>
            </a: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(taxe d’enlèvement des ordures ménagères). Calcul de la TEOM = % de la moitié de la valeur locative de la propriété foncière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603F04C-C8FC-4EA9-8637-BF26E09C56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756573"/>
              </p:ext>
            </p:extLst>
          </p:nvPr>
        </p:nvGraphicFramePr>
        <p:xfrm>
          <a:off x="2106385" y="2939143"/>
          <a:ext cx="8539844" cy="2020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5986">
                  <a:extLst>
                    <a:ext uri="{9D8B030D-6E8A-4147-A177-3AD203B41FA5}">
                      <a16:colId xmlns:a16="http://schemas.microsoft.com/office/drawing/2014/main" val="3221427852"/>
                    </a:ext>
                  </a:extLst>
                </a:gridCol>
                <a:gridCol w="2846929">
                  <a:extLst>
                    <a:ext uri="{9D8B030D-6E8A-4147-A177-3AD203B41FA5}">
                      <a16:colId xmlns:a16="http://schemas.microsoft.com/office/drawing/2014/main" val="759485787"/>
                    </a:ext>
                  </a:extLst>
                </a:gridCol>
                <a:gridCol w="2846929">
                  <a:extLst>
                    <a:ext uri="{9D8B030D-6E8A-4147-A177-3AD203B41FA5}">
                      <a16:colId xmlns:a16="http://schemas.microsoft.com/office/drawing/2014/main" val="1185327781"/>
                    </a:ext>
                  </a:extLst>
                </a:gridCol>
              </a:tblGrid>
              <a:tr h="4571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Année 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Contribution 4 C au SIRTOM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Taux de la taxe 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1033542"/>
                  </a:ext>
                </a:extLst>
              </a:tr>
              <a:tr h="3153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2024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1 212 237 €.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9,40 %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684444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2023 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1 130 942 €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9,14 %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00480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2022 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9,28 %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5696334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2021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1 139 962 €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9,75 % *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684337"/>
                  </a:ext>
                </a:extLst>
              </a:tr>
              <a:tr h="593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2020 :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1 022 208 €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9,37 %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428199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2D77B7B1-2EA4-42C2-B897-05EC4C19A8D0}"/>
              </a:ext>
            </a:extLst>
          </p:cNvPr>
          <p:cNvSpPr txBox="1"/>
          <p:nvPr/>
        </p:nvSpPr>
        <p:spPr>
          <a:xfrm>
            <a:off x="636814" y="5453743"/>
            <a:ext cx="11234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des coûts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(+ 190 000 € en 5 ans) : Accroissement du volume de collecte, des coûts de transport et de traitement, baisse du prix de rachat des valorisables,… mais aussi moindre réemploi, </a:t>
            </a: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difficulté de traitement  liée en particulier aux erreurs de tri, au tri insuffisant…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95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E976A1-7C26-47D1-8A9F-E9030067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9" y="0"/>
            <a:ext cx="9663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25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51AB11-6019-4A89-A282-362EB96F8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72" y="0"/>
            <a:ext cx="9783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95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2A1771A-57A2-4E23-B560-0C0C09F1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97" y="0"/>
            <a:ext cx="9907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0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1C5D78A-78C0-4B8E-89F1-12670CE1CAD3}"/>
              </a:ext>
            </a:extLst>
          </p:cNvPr>
          <p:cNvSpPr txBox="1"/>
          <p:nvPr/>
        </p:nvSpPr>
        <p:spPr>
          <a:xfrm>
            <a:off x="544010" y="532435"/>
            <a:ext cx="11192719" cy="584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8827A2-6E32-451D-896D-320817D44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80962"/>
            <a:ext cx="103155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00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2350F67-7A9A-4B7C-A514-1791E9013F47}"/>
              </a:ext>
            </a:extLst>
          </p:cNvPr>
          <p:cNvSpPr txBox="1"/>
          <p:nvPr/>
        </p:nvSpPr>
        <p:spPr>
          <a:xfrm>
            <a:off x="728133" y="744134"/>
            <a:ext cx="988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POURQUOI CETTE DIAPO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E5F4C2-4F6D-4AE2-8FFE-30A540EE9A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00" y="1976400"/>
            <a:ext cx="5270400" cy="39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6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96E9ABC-ACAF-43E3-B182-ED90BEC4D07B}"/>
              </a:ext>
            </a:extLst>
          </p:cNvPr>
          <p:cNvSpPr txBox="1"/>
          <p:nvPr/>
        </p:nvSpPr>
        <p:spPr>
          <a:xfrm>
            <a:off x="3048000" y="-5692984"/>
            <a:ext cx="6096000" cy="4763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REVISION DU Plan Local d’Urbanisme de la commune de Saint-Alban-des-Villards. 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délibération 2021-47 du 18 juin 2021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400" cap="small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prescrivant la révision du plan local d’urbanisme (plu) de la commune de </a:t>
            </a:r>
            <a:r>
              <a:rPr lang="fr-FR" sz="2400" cap="small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saint-alban-des-villards</a:t>
            </a:r>
            <a:r>
              <a:rPr lang="fr-FR" sz="2400" b="1" cap="small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endParaRPr lang="fr-F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délibération 2023-01 du 28 janvier 2023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ADOPTANT LE PROJET D’AMENAGEMENT ET DE DEVELOPPEMENT DURABLES DANS LE CADRE DE LA REVISION DU PLAN LOCAL D’URBANISME DE LA COMMUNE DE SAINT-ALBAN-DES-VILLARDS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4372C8-8036-48A6-9697-4FF1B188B86F}"/>
              </a:ext>
            </a:extLst>
          </p:cNvPr>
          <p:cNvSpPr txBox="1"/>
          <p:nvPr/>
        </p:nvSpPr>
        <p:spPr>
          <a:xfrm>
            <a:off x="1219200" y="900545"/>
            <a:ext cx="10571018" cy="3963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REVISION DU PLAN LOCAL D’URBANISME DE SAINT-ALBAN-DES-VILLARDS. </a:t>
            </a:r>
            <a:endParaRPr lang="fr-FR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délibération 2021-47 du 18 juin 2021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400" cap="small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prescrivant la révision du plan local d’urbanisme (plu) de la commune de </a:t>
            </a:r>
            <a:r>
              <a:rPr lang="fr-FR" sz="2400" cap="small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saint-alban-des-villards</a:t>
            </a:r>
            <a:r>
              <a:rPr lang="fr-FR" sz="2400" b="1" cap="small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endParaRPr lang="fr-F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buFont typeface="Calibri" panose="020F0502020204030204" pitchFamily="34" charset="0"/>
              <a:buChar char="-"/>
            </a:pP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délibération 2023-01 du 28 janvier 2023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ADOPTANT LE PROJET D’AMENAGEMENT ET DE DEVELOPPEMENT DURABLES DANS LE CADRE DE LA REVISION DU PLAN LOCAL D’URBANISME DE LA COMMUNE DE SAINT-ALBAN-DES-VILLARDS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642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47B491D-B25C-45DF-8554-8048AE5AAF81}"/>
              </a:ext>
            </a:extLst>
          </p:cNvPr>
          <p:cNvSpPr txBox="1"/>
          <p:nvPr/>
        </p:nvSpPr>
        <p:spPr>
          <a:xfrm>
            <a:off x="3048000" y="-569298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 </a:t>
            </a:r>
            <a:endParaRPr lang="fr-FR" sz="2000" dirty="0">
              <a:solidFill>
                <a:srgbClr val="000000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 </a:t>
            </a:r>
            <a:endParaRPr lang="fr-FR" sz="2000" dirty="0">
              <a:solidFill>
                <a:srgbClr val="000000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marL="4572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CD98FF-E286-4A62-8B2F-0320155619BB}"/>
              </a:ext>
            </a:extLst>
          </p:cNvPr>
          <p:cNvSpPr txBox="1"/>
          <p:nvPr/>
        </p:nvSpPr>
        <p:spPr>
          <a:xfrm>
            <a:off x="1191491" y="762000"/>
            <a:ext cx="10501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Verdana" panose="020B0604030504040204" pitchFamily="34" charset="0"/>
              </a:rPr>
              <a:t>EMPLACEMENTS RESERVES 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endParaRPr lang="fr-FR" sz="1400" dirty="0">
              <a:solidFill>
                <a:srgbClr val="000000"/>
              </a:solidFill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Verdana" panose="020B0604030504040204" pitchFamily="34" charset="0"/>
              </a:rPr>
              <a:t>deux emplacements réservés qui pourraient être destinés à l’installation d’un nouvel exploitant agricole : </a:t>
            </a:r>
          </a:p>
          <a:p>
            <a:pPr algn="just"/>
            <a:r>
              <a:rPr lang="fr-FR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Verdana" panose="020B0604030504040204" pitchFamily="34" charset="0"/>
              </a:rPr>
              <a:t>Lieu-dit </a:t>
            </a:r>
            <a:r>
              <a:rPr lang="fr-FR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Verdana" panose="020B0604030504040204" pitchFamily="34" charset="0"/>
              </a:rPr>
              <a:t>Pergouet</a:t>
            </a:r>
            <a:r>
              <a:rPr lang="fr-FR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Verdana" panose="020B0604030504040204" pitchFamily="34" charset="0"/>
              </a:rPr>
              <a:t>, parcelles à déterminer dans le secteur des parcelles </a:t>
            </a:r>
            <a:r>
              <a:rPr lang="fr-FR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 189, F 190, F 191</a:t>
            </a:r>
            <a:endParaRPr lang="fr-FR" sz="1400" dirty="0">
              <a:solidFill>
                <a:srgbClr val="000000"/>
              </a:solidFill>
              <a:effectLst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Verdana" panose="020B0604030504040204" pitchFamily="34" charset="0"/>
              </a:rPr>
              <a:t>Lieu-dit Champ Martin, parcelles à déterminer dans le secteur des parcelles G 1606, G 1218 en partie. </a:t>
            </a:r>
          </a:p>
          <a:p>
            <a:pPr algn="just"/>
            <a:r>
              <a:rPr lang="fr-FR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Verdana" panose="020B0604030504040204" pitchFamily="34" charset="0"/>
              </a:rPr>
              <a:t> 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Verdana" panose="020B0604030504040204" pitchFamily="34" charset="0"/>
              </a:rPr>
              <a:t>Un emplacement réservé, parcelles G 1606 et en partie G 1218, afin de faciliter l’accès à la maison Merlet, ancien café propriété communale</a:t>
            </a:r>
          </a:p>
          <a:p>
            <a:pPr marL="457200" algn="just"/>
            <a:r>
              <a:rPr lang="fr-FR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Verdana" panose="020B0604030504040204" pitchFamily="34" charset="0"/>
              </a:rPr>
              <a:t> 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deux emplacements réservés destinés à répondre aux objectifs de </a:t>
            </a:r>
            <a:r>
              <a:rPr lang="fr-FR" sz="1400" dirty="0">
                <a:effectLst/>
                <a:ea typeface="Times New Roman" panose="02020603050405020304" pitchFamily="18" charset="0"/>
              </a:rPr>
              <a:t>l’orientation n°1 du chapitre III du PADD : « affirmer et renforcer les complémentarités économiques et touristiques au sein de la vallée des villards » « L’aménagement d’une modeste zone de loisirs dédiée à l’accueil de camping-car et comprenant une aire de pique-nique, des panneaux informatifs et des animations d’été est envisagée. » : </a:t>
            </a:r>
          </a:p>
          <a:p>
            <a:pPr marL="457200" algn="just"/>
            <a:r>
              <a:rPr lang="fr-FR" sz="1400" dirty="0">
                <a:effectLst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fr-FR" sz="1400" dirty="0">
                <a:effectLst/>
                <a:ea typeface="Times New Roman" panose="02020603050405020304" pitchFamily="18" charset="0"/>
              </a:rPr>
              <a:t>lieu-dit « les Grands Prés », parcelles à déterminer dans le secteur des parcelles P 1492, P 1493, P 149, </a:t>
            </a:r>
            <a:r>
              <a:rPr lang="fr-FR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 1505, P 1506, P 1502</a:t>
            </a:r>
            <a:endParaRPr lang="fr-FR" sz="1400" dirty="0">
              <a:effectLst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273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A1C6440-8701-4284-8CE2-2ECCE4EFC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733425"/>
            <a:ext cx="835342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63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D78064-9395-4269-BAFC-DF74951B6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719137"/>
            <a:ext cx="81438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29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CA2E5C-16F9-4ACF-9CEB-92089B24490E}"/>
              </a:ext>
            </a:extLst>
          </p:cNvPr>
          <p:cNvSpPr txBox="1"/>
          <p:nvPr/>
        </p:nvSpPr>
        <p:spPr>
          <a:xfrm>
            <a:off x="1990725" y="828675"/>
            <a:ext cx="7296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1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1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Délibération n°2024-06-21-51</a:t>
            </a:r>
            <a:endParaRPr lang="fr-FR" sz="1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ORIENTATION D’AMENAGEMENT ET DE PROGRAMMATION - SECTEUR DU BESSAY </a:t>
            </a:r>
          </a:p>
          <a:p>
            <a:r>
              <a:rPr lang="fr-FR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fr-F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Madame la Maire </a:t>
            </a:r>
            <a:r>
              <a:rPr lang="fr-FR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RAPPELLE</a:t>
            </a:r>
            <a:r>
              <a:rPr lang="fr-F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 délibération </a:t>
            </a:r>
            <a:r>
              <a:rPr lang="fr-FR" sz="1200" kern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2023-12-15-80 (séance du 15 décembre 2023) dans laquelle le Conseil Municipal </a:t>
            </a:r>
            <a:r>
              <a:rPr lang="fr-FR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 7 voix pour et 1 contre : 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1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« AFFIRME SON INTERET pour l’aménagement </a:t>
            </a:r>
            <a:r>
              <a:rPr lang="fr-FR" sz="12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d’une zone couverte par une OAP au lieu-dit SOUS LE BESSAY (parcelles M 1159, 1160…)</a:t>
            </a:r>
          </a:p>
          <a:p>
            <a:pPr marL="457200" algn="just"/>
            <a:r>
              <a:rPr lang="fr-FR" sz="1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</a:t>
            </a:r>
          </a:p>
          <a:p>
            <a:pPr algn="just"/>
            <a:r>
              <a:rPr lang="fr-FR" sz="1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Après en avoir délibéré, le Conseil Municipal à l’unanimité des 10 votants </a:t>
            </a:r>
          </a:p>
          <a:p>
            <a:pPr algn="just"/>
            <a:r>
              <a:rPr lang="fr-FR" sz="1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2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CONFIRME</a:t>
            </a:r>
            <a:r>
              <a:rPr lang="fr-FR" sz="12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l’adoption d’un projet « Orientation d’Aménagement et de Programmation » à l’aval du lieu-dit Le Bessay, au bas du chemin de la Chapelle, sur une superficie d’environ 1 800m2.</a:t>
            </a:r>
          </a:p>
          <a:p>
            <a:pPr marL="457200" algn="just"/>
            <a:r>
              <a:rPr lang="fr-FR" sz="1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12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AFFIRME </a:t>
            </a:r>
            <a:r>
              <a:rPr lang="fr-FR" sz="12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à nouveau son intérêt pour l’acquisition de la parcelle M 1146 afin de la transformer en aire de retournement pour véhicules.  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05818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BC7036B-079D-4D67-B8E2-E1EECC8DEC24}"/>
              </a:ext>
            </a:extLst>
          </p:cNvPr>
          <p:cNvSpPr txBox="1"/>
          <p:nvPr/>
        </p:nvSpPr>
        <p:spPr>
          <a:xfrm>
            <a:off x="424543" y="587829"/>
            <a:ext cx="10629900" cy="492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DECHETTERIE DES VILLARDS.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Créée par la Communauté de Communes de la Vallée du Glandon (CCVG)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Située sur des terrains de la commune de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Saint-Colomban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bordure de la RD 927.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Destinée aux deux communes des Villards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Demande du SIRTOM et de son délégué 4 C : </a:t>
            </a: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améliorer le tri, insuffisant, couteux et écologiquement médiocre… pour ce, assurer un gardiennage.</a:t>
            </a:r>
            <a:r>
              <a:rPr lang="fr-FR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Risque de refus de collecte par le SIRTOM.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ð"/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Expérimentation de gardiennage prise en charge par la 4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C- jusqu’au 27 décembre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que la déchetterie des deux Villards soit considérée comme un dépôt communal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maintenir   un service aux habitants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éviter d’augmenter des déplacements d’habitants vers La Chambre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améliorer la qualité du tri possible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1800" b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contraintes </a:t>
            </a:r>
            <a:r>
              <a:rPr lang="fr-FR" sz="18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l’espace, les manœuvres nécessaires pour les enlever limitent le nombre de bennes à 3.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1094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925457-4E40-4779-81CD-5460BD7F34F3}"/>
              </a:ext>
            </a:extLst>
          </p:cNvPr>
          <p:cNvSpPr txBox="1"/>
          <p:nvPr/>
        </p:nvSpPr>
        <p:spPr>
          <a:xfrm>
            <a:off x="720436" y="595745"/>
            <a:ext cx="10723419" cy="548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2D5E67-6C04-4568-94F1-CD6E162A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314325"/>
            <a:ext cx="684847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1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D9AA4D-CC8C-4A9B-BD5D-2A0C739C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395287"/>
            <a:ext cx="1171575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26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2DBF62-B870-472F-9FD8-FB16FEED4B31}"/>
              </a:ext>
            </a:extLst>
          </p:cNvPr>
          <p:cNvSpPr txBox="1"/>
          <p:nvPr/>
        </p:nvSpPr>
        <p:spPr>
          <a:xfrm>
            <a:off x="0" y="665018"/>
            <a:ext cx="12192000" cy="5785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63B775-3899-4367-8A82-37125BB6A7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58" y="1638491"/>
            <a:ext cx="4344000" cy="32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4BCAE5-CBAE-415B-9C74-D647B1F4B096}"/>
              </a:ext>
            </a:extLst>
          </p:cNvPr>
          <p:cNvSpPr txBox="1"/>
          <p:nvPr/>
        </p:nvSpPr>
        <p:spPr>
          <a:xfrm>
            <a:off x="1848197" y="295686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BD953-DBC0-4B8B-8A9D-77FDC2EC3D04}"/>
              </a:ext>
            </a:extLst>
          </p:cNvPr>
          <p:cNvSpPr txBox="1"/>
          <p:nvPr/>
        </p:nvSpPr>
        <p:spPr>
          <a:xfrm>
            <a:off x="315884" y="532015"/>
            <a:ext cx="43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Chantier novembre 2024 : purge du virage  amont piste forestière du Truc afin que les matériaux ne glissent pas à nouveau sur les merlons de la route à l’aval.</a:t>
            </a:r>
          </a:p>
          <a:p>
            <a:r>
              <a:rPr lang="fr-FR" sz="2000" dirty="0"/>
              <a:t>Travaux prévus pour 29 980 € HT</a:t>
            </a:r>
          </a:p>
          <a:p>
            <a:r>
              <a:rPr lang="fr-FR" sz="2000" dirty="0"/>
              <a:t>en février 2024 1</a:t>
            </a:r>
            <a:r>
              <a:rPr lang="fr-FR" sz="2000" baseline="30000" dirty="0"/>
              <a:t>ère</a:t>
            </a:r>
            <a:r>
              <a:rPr lang="fr-FR" sz="2000" dirty="0"/>
              <a:t> urgence : 3 780 € HT.</a:t>
            </a:r>
          </a:p>
          <a:p>
            <a:r>
              <a:rPr lang="fr-FR" sz="2000" dirty="0" err="1"/>
              <a:t>Sub</a:t>
            </a:r>
            <a:r>
              <a:rPr lang="fr-FR" sz="2000" dirty="0"/>
              <a:t>. Fonds Barnier : 8 114.55 €</a:t>
            </a:r>
          </a:p>
          <a:p>
            <a:r>
              <a:rPr lang="fr-FR" sz="2000" dirty="0" err="1"/>
              <a:t>Sub</a:t>
            </a:r>
            <a:r>
              <a:rPr lang="fr-FR" sz="2000" dirty="0"/>
              <a:t>. demandée au département. </a:t>
            </a:r>
          </a:p>
          <a:p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D35880-4AF7-4F16-A386-6956EE6D10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" y="3600000"/>
            <a:ext cx="3384000" cy="253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16B9963-A66B-4C60-BB74-1F1C0230FDE3}"/>
              </a:ext>
            </a:extLst>
          </p:cNvPr>
          <p:cNvSpPr txBox="1"/>
          <p:nvPr/>
        </p:nvSpPr>
        <p:spPr>
          <a:xfrm>
            <a:off x="5919537" y="5510463"/>
            <a:ext cx="552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D’autres travaux seront peut-être prévus 2025 ou 2026, après étude de sol.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7324CF-4673-43D6-864A-9697E4E05ADC}"/>
              </a:ext>
            </a:extLst>
          </p:cNvPr>
          <p:cNvSpPr txBox="1"/>
          <p:nvPr/>
        </p:nvSpPr>
        <p:spPr>
          <a:xfrm>
            <a:off x="5719156" y="590203"/>
            <a:ext cx="4867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PISTE FORESTIERE DU TRUC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268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E85420-C2D2-41C7-8DA7-6B1DA78F556B}"/>
              </a:ext>
            </a:extLst>
          </p:cNvPr>
          <p:cNvSpPr txBox="1"/>
          <p:nvPr/>
        </p:nvSpPr>
        <p:spPr>
          <a:xfrm>
            <a:off x="506186" y="604157"/>
            <a:ext cx="110871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FORET COMMUNALE SOUMISE A GESTION FORESTIERE </a:t>
            </a:r>
          </a:p>
          <a:p>
            <a:pPr algn="ctr"/>
            <a:r>
              <a:rPr lang="fr-FR" sz="2400" b="1" dirty="0">
                <a:solidFill>
                  <a:schemeClr val="accent1"/>
                </a:solidFill>
              </a:rPr>
              <a:t>FORET DU NANT ET PARCELLES FORESTIERES DE L’ENVERS</a:t>
            </a:r>
          </a:p>
          <a:p>
            <a:endParaRPr lang="fr-FR" dirty="0"/>
          </a:p>
          <a:p>
            <a:r>
              <a:rPr lang="fr-FR" sz="2400" dirty="0"/>
              <a:t>Cette année, prévision de dépense forestière pour 26 650 € HT (3 790 € d’aide programme forestier SYLV ACCTES):</a:t>
            </a:r>
          </a:p>
          <a:p>
            <a:endParaRPr lang="fr-FR" sz="2400" dirty="0"/>
          </a:p>
          <a:p>
            <a:r>
              <a:rPr lang="fr-FR" sz="2400" dirty="0"/>
              <a:t>Entretien manuel des plantations faites en 2019 – 2020 dans la forêt du Nant, sur 50 % de la surface plantée </a:t>
            </a:r>
          </a:p>
          <a:p>
            <a:r>
              <a:rPr lang="fr-FR" sz="2400" dirty="0"/>
              <a:t>entretien manuel des nouvelles surfaces forestières plantées côté Truc</a:t>
            </a:r>
          </a:p>
          <a:p>
            <a:r>
              <a:rPr lang="fr-FR" sz="2400" dirty="0"/>
              <a:t>dégagement des acacias en tête de ravin</a:t>
            </a:r>
          </a:p>
          <a:p>
            <a:r>
              <a:rPr lang="fr-FR" sz="2400" dirty="0"/>
              <a:t> passage de l’épareuse dans la forêt du Nant, piste de la Mollette et piste L’</a:t>
            </a:r>
            <a:r>
              <a:rPr lang="fr-FR" sz="2400" dirty="0" err="1"/>
              <a:t>Echaut</a:t>
            </a:r>
            <a:r>
              <a:rPr lang="fr-FR" sz="2400" dirty="0"/>
              <a:t>/Granges</a:t>
            </a:r>
          </a:p>
          <a:p>
            <a:endParaRPr lang="fr-FR" sz="2400" dirty="0"/>
          </a:p>
          <a:p>
            <a:r>
              <a:rPr lang="fr-FR" sz="2400" dirty="0"/>
              <a:t>Pour la 1</a:t>
            </a:r>
            <a:r>
              <a:rPr lang="fr-FR" sz="2400" baseline="30000" dirty="0"/>
              <a:t>ère</a:t>
            </a:r>
            <a:r>
              <a:rPr lang="fr-FR" sz="2400" dirty="0"/>
              <a:t> fois depuis plusieurs années,  débardage de bois </a:t>
            </a:r>
            <a:r>
              <a:rPr lang="fr-FR" sz="2400" dirty="0" err="1"/>
              <a:t>scolytés</a:t>
            </a:r>
            <a:r>
              <a:rPr lang="fr-FR" sz="2400" dirty="0"/>
              <a:t> à destination de la chaufferie – 140 m3 – </a:t>
            </a:r>
            <a:r>
              <a:rPr lang="fr-FR" sz="2400" dirty="0" err="1"/>
              <a:t>sub</a:t>
            </a:r>
            <a:r>
              <a:rPr lang="fr-FR" sz="2400" dirty="0"/>
              <a:t> 1800 €pour 6 372 € de travaux </a:t>
            </a:r>
          </a:p>
        </p:txBody>
      </p:sp>
    </p:spTree>
    <p:extLst>
      <p:ext uri="{BB962C8B-B14F-4D97-AF65-F5344CB8AC3E}">
        <p14:creationId xmlns:p14="http://schemas.microsoft.com/office/powerpoint/2010/main" val="1854549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3629A1-F29E-45D1-AC4D-B32787756951}"/>
              </a:ext>
            </a:extLst>
          </p:cNvPr>
          <p:cNvSpPr txBox="1"/>
          <p:nvPr/>
        </p:nvSpPr>
        <p:spPr>
          <a:xfrm>
            <a:off x="444138" y="604157"/>
            <a:ext cx="110707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 ENTRETIENS DIVERS …</a:t>
            </a: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Four du pied des Voûtes </a:t>
            </a:r>
            <a:r>
              <a:rPr lang="fr-FR" sz="2400" b="1" dirty="0"/>
              <a:t>: </a:t>
            </a:r>
            <a:r>
              <a:rPr lang="fr-FR" sz="2400" dirty="0"/>
              <a:t>réfection  de la sole et reprise de la voûte  1997.50 € HT.</a:t>
            </a:r>
            <a:endParaRPr lang="fr-FR" sz="2400" b="1" dirty="0"/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874F5B-0D39-4E6F-A4BD-98A1E23AAB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0" y="2022145"/>
            <a:ext cx="4344000" cy="32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71CE29-7BB3-4E67-A83A-E6E6122E0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10" y="3242733"/>
            <a:ext cx="7392000" cy="33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77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2892D0B-232D-46C1-B602-E8DE95197926}"/>
              </a:ext>
            </a:extLst>
          </p:cNvPr>
          <p:cNvSpPr txBox="1"/>
          <p:nvPr/>
        </p:nvSpPr>
        <p:spPr>
          <a:xfrm>
            <a:off x="457200" y="1117600"/>
            <a:ext cx="10414000" cy="462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4AB173-04E5-4C2A-89B4-70A1591652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93" y="0"/>
            <a:ext cx="514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7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083EC0-156A-4D59-A87A-06F4F3A74F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22400"/>
            <a:ext cx="4824000" cy="361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810C82-DC32-46F5-8890-A45EE34A6D5F}"/>
              </a:ext>
            </a:extLst>
          </p:cNvPr>
          <p:cNvSpPr txBox="1"/>
          <p:nvPr/>
        </p:nvSpPr>
        <p:spPr>
          <a:xfrm>
            <a:off x="1879600" y="5469467"/>
            <a:ext cx="809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RÉSERVOIR DU PREMIER VILLARD… </a:t>
            </a:r>
          </a:p>
        </p:txBody>
      </p:sp>
    </p:spTree>
    <p:extLst>
      <p:ext uri="{BB962C8B-B14F-4D97-AF65-F5344CB8AC3E}">
        <p14:creationId xmlns:p14="http://schemas.microsoft.com/office/powerpoint/2010/main" val="2693678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51E75-6B7F-4919-8979-14AB9664F2B4}"/>
              </a:ext>
            </a:extLst>
          </p:cNvPr>
          <p:cNvSpPr txBox="1"/>
          <p:nvPr/>
        </p:nvSpPr>
        <p:spPr>
          <a:xfrm>
            <a:off x="359229" y="555171"/>
            <a:ext cx="1138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43E070-9E7A-4DC9-B6BD-33D40855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1000125"/>
            <a:ext cx="8647339" cy="48577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58CB8F3-644D-4CBB-94D1-0BBD9CB1609F}"/>
              </a:ext>
            </a:extLst>
          </p:cNvPr>
          <p:cNvSpPr txBox="1"/>
          <p:nvPr/>
        </p:nvSpPr>
        <p:spPr>
          <a:xfrm>
            <a:off x="391886" y="342900"/>
            <a:ext cx="1133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ACTIVITES DE PLEINE NATURE - ITINERAIRES RAQUETTES</a:t>
            </a:r>
          </a:p>
        </p:txBody>
      </p:sp>
    </p:spTree>
    <p:extLst>
      <p:ext uri="{BB962C8B-B14F-4D97-AF65-F5344CB8AC3E}">
        <p14:creationId xmlns:p14="http://schemas.microsoft.com/office/powerpoint/2010/main" val="1131258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75419F-2584-43AB-AED9-ECA7E582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12" y="52387"/>
            <a:ext cx="5819775" cy="67532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FEF096-E480-4040-8AE9-A8CDD57BDAD3}"/>
              </a:ext>
            </a:extLst>
          </p:cNvPr>
          <p:cNvSpPr txBox="1"/>
          <p:nvPr/>
        </p:nvSpPr>
        <p:spPr>
          <a:xfrm>
            <a:off x="359229" y="930729"/>
            <a:ext cx="2188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Raquettes – circuit bleu – </a:t>
            </a:r>
          </a:p>
          <a:p>
            <a:r>
              <a:rPr lang="fr-FR" sz="2800" dirty="0"/>
              <a:t>Le Replat </a:t>
            </a:r>
          </a:p>
        </p:txBody>
      </p:sp>
    </p:spTree>
    <p:extLst>
      <p:ext uri="{BB962C8B-B14F-4D97-AF65-F5344CB8AC3E}">
        <p14:creationId xmlns:p14="http://schemas.microsoft.com/office/powerpoint/2010/main" val="1393297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1E51C33-B688-4A33-80CD-4B875044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70" y="0"/>
            <a:ext cx="5640659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5B7D4A-5C3C-44A3-BEDD-3F097B70A0B2}"/>
              </a:ext>
            </a:extLst>
          </p:cNvPr>
          <p:cNvSpPr txBox="1"/>
          <p:nvPr/>
        </p:nvSpPr>
        <p:spPr>
          <a:xfrm>
            <a:off x="326571" y="538843"/>
            <a:ext cx="2449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Raquettes – </a:t>
            </a:r>
          </a:p>
          <a:p>
            <a:r>
              <a:rPr lang="fr-FR" sz="2800" dirty="0"/>
              <a:t>Circuit bleu – </a:t>
            </a:r>
          </a:p>
          <a:p>
            <a:r>
              <a:rPr lang="fr-FR" sz="2800" dirty="0"/>
              <a:t>Le Monthyon</a:t>
            </a:r>
          </a:p>
        </p:txBody>
      </p:sp>
    </p:spTree>
    <p:extLst>
      <p:ext uri="{BB962C8B-B14F-4D97-AF65-F5344CB8AC3E}">
        <p14:creationId xmlns:p14="http://schemas.microsoft.com/office/powerpoint/2010/main" val="308648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90E75F-040D-4977-B243-75CD37C6A61C}"/>
              </a:ext>
            </a:extLst>
          </p:cNvPr>
          <p:cNvSpPr txBox="1"/>
          <p:nvPr/>
        </p:nvSpPr>
        <p:spPr>
          <a:xfrm>
            <a:off x="636814" y="440871"/>
            <a:ext cx="10923815" cy="612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 ORGANISATION POUR </a:t>
            </a:r>
            <a:r>
              <a:rPr lang="fr-FR" sz="2400" b="1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r-FR" sz="2400" b="1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AIRE DU MIEUX POSSIBLE </a:t>
            </a:r>
            <a:r>
              <a:rPr lang="fr-FR" sz="2400" b="1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Pneus (des particuliers), batteries, peintures, électroménagers </a:t>
            </a:r>
            <a:r>
              <a:rPr lang="fr-FR" sz="18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18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de changement, dans le bâtiment couvert, ancien stockage du sel de voirie – box évacués par les agents techniques des deux communes vers la déchetterie de La Chambre quand remplis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Huiles </a:t>
            </a:r>
            <a:r>
              <a:rPr lang="fr-FR" sz="18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box à côté du portail aval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Linge propre </a:t>
            </a:r>
            <a:r>
              <a:rPr lang="fr-FR" sz="18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dans le petit container dédié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Verres, </a:t>
            </a:r>
            <a:r>
              <a:rPr lang="fr-FR" sz="18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container à l’extérieur :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bouteilles, flacons et pots en verre  sans couvercle ni bouchon, PAS D’AMPOULES NI DE VAISSELLE NI DE VITRES… dans ce container verre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Objets réutilisables</a:t>
            </a:r>
            <a:r>
              <a:rPr lang="fr-FR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donnés au gardien, posés à l ‘entrée, rejoignent les bennes en fin d’après-midi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trois bennes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pour la 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ferraille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Deux de </a:t>
            </a: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tout-venant »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8911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70EC8F-4402-4ED1-8447-87A0A444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495300"/>
            <a:ext cx="5772150" cy="5867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1472DA-4131-46EC-BB71-5052CE3D03BA}"/>
              </a:ext>
            </a:extLst>
          </p:cNvPr>
          <p:cNvSpPr txBox="1"/>
          <p:nvPr/>
        </p:nvSpPr>
        <p:spPr>
          <a:xfrm>
            <a:off x="471988" y="867365"/>
            <a:ext cx="2432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Raquettes – circuit rouge – </a:t>
            </a:r>
          </a:p>
          <a:p>
            <a:r>
              <a:rPr lang="fr-FR" sz="2800" dirty="0"/>
              <a:t>Replat Mollette</a:t>
            </a:r>
          </a:p>
        </p:txBody>
      </p:sp>
    </p:spTree>
    <p:extLst>
      <p:ext uri="{BB962C8B-B14F-4D97-AF65-F5344CB8AC3E}">
        <p14:creationId xmlns:p14="http://schemas.microsoft.com/office/powerpoint/2010/main" val="21371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C250C9-4AA1-4074-8E22-3CF74EE8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03" y="115897"/>
            <a:ext cx="12192000" cy="61325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36436C-E727-48E1-B228-1A6CDD3093EB}"/>
              </a:ext>
            </a:extLst>
          </p:cNvPr>
          <p:cNvSpPr txBox="1"/>
          <p:nvPr/>
        </p:nvSpPr>
        <p:spPr>
          <a:xfrm>
            <a:off x="388883" y="4708634"/>
            <a:ext cx="5707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Les 3 passerelles (Photos des Perrières et de l’</a:t>
            </a:r>
            <a:r>
              <a:rPr lang="fr-FR" sz="1800" b="1" dirty="0" err="1"/>
              <a:t>Echaut</a:t>
            </a:r>
            <a:r>
              <a:rPr lang="fr-FR" sz="1800" b="1" dirty="0"/>
              <a:t>, ont été (ou sera pour la Mollette) rénovées dans le cadre de l’élaboration avec le SIVAV du </a:t>
            </a:r>
            <a:r>
              <a:rPr lang="fr-FR" sz="1800" b="1" dirty="0">
                <a:solidFill>
                  <a:srgbClr val="0070C0"/>
                </a:solidFill>
              </a:rPr>
              <a:t>schéma directeur VTT. </a:t>
            </a:r>
          </a:p>
          <a:p>
            <a:r>
              <a:rPr lang="fr-FR" sz="1800" b="1" dirty="0"/>
              <a:t> Pour un coût de :</a:t>
            </a:r>
          </a:p>
          <a:p>
            <a:r>
              <a:rPr lang="fr-FR" sz="1800" b="1" dirty="0"/>
              <a:t>6000 x 3 = 18 000 € </a:t>
            </a:r>
            <a:r>
              <a:rPr lang="fr-FR" b="1" dirty="0"/>
              <a:t>(</a:t>
            </a:r>
            <a:r>
              <a:rPr lang="fr-FR" sz="1800" b="1" dirty="0"/>
              <a:t> Commune 2 500 € SIVAV 15 500 € )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F02771-6E29-4952-8FCD-27AA4A7BF8D7}"/>
              </a:ext>
            </a:extLst>
          </p:cNvPr>
          <p:cNvSpPr txBox="1"/>
          <p:nvPr/>
        </p:nvSpPr>
        <p:spPr>
          <a:xfrm>
            <a:off x="105103" y="609600"/>
            <a:ext cx="176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chemeClr val="accent1"/>
                </a:solidFill>
              </a:rPr>
              <a:t>VTT - VVTAE</a:t>
            </a:r>
          </a:p>
        </p:txBody>
      </p:sp>
    </p:spTree>
    <p:extLst>
      <p:ext uri="{BB962C8B-B14F-4D97-AF65-F5344CB8AC3E}">
        <p14:creationId xmlns:p14="http://schemas.microsoft.com/office/powerpoint/2010/main" val="3786352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626D3C8-CE7B-416A-96AD-AF062446C0AB}"/>
              </a:ext>
            </a:extLst>
          </p:cNvPr>
          <p:cNvSpPr txBox="1"/>
          <p:nvPr/>
        </p:nvSpPr>
        <p:spPr>
          <a:xfrm>
            <a:off x="457200" y="538843"/>
            <a:ext cx="2449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Passerelle des Perrières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1918AD-5A50-41CB-9176-AE3FE4EAB421}"/>
              </a:ext>
            </a:extLst>
          </p:cNvPr>
          <p:cNvSpPr txBox="1"/>
          <p:nvPr/>
        </p:nvSpPr>
        <p:spPr>
          <a:xfrm>
            <a:off x="1052423" y="2449902"/>
            <a:ext cx="10299939" cy="353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9F8BA3-230D-48C4-944E-3C34CCF2D2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571"/>
            <a:ext cx="6858000" cy="51428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982842-DFC8-4652-A183-20124056E7D5}"/>
              </a:ext>
            </a:extLst>
          </p:cNvPr>
          <p:cNvSpPr txBox="1"/>
          <p:nvPr/>
        </p:nvSpPr>
        <p:spPr>
          <a:xfrm>
            <a:off x="3636579" y="6390290"/>
            <a:ext cx="215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 Michel </a:t>
            </a:r>
            <a:r>
              <a:rPr lang="fr-FR" dirty="0" err="1"/>
              <a:t>Donda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7969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570BBBC-81E3-41A2-BA03-0EE5B3590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97" y="552091"/>
            <a:ext cx="7224000" cy="541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65AFF0-CDED-45ED-A8DF-59E5EF0F0045}"/>
              </a:ext>
            </a:extLst>
          </p:cNvPr>
          <p:cNvSpPr txBox="1"/>
          <p:nvPr/>
        </p:nvSpPr>
        <p:spPr>
          <a:xfrm>
            <a:off x="2536166" y="552091"/>
            <a:ext cx="472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Passerelle de l’</a:t>
            </a:r>
            <a:r>
              <a:rPr lang="fr-FR" sz="2800" b="1" dirty="0" err="1"/>
              <a:t>Echaut</a:t>
            </a:r>
            <a:endParaRPr lang="fr-FR" sz="28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DF3884-9DE0-41EC-B32E-CA959169F3B9}"/>
              </a:ext>
            </a:extLst>
          </p:cNvPr>
          <p:cNvSpPr txBox="1"/>
          <p:nvPr/>
        </p:nvSpPr>
        <p:spPr>
          <a:xfrm>
            <a:off x="2438400" y="540231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 Michel </a:t>
            </a:r>
            <a:r>
              <a:rPr lang="fr-FR" dirty="0" err="1"/>
              <a:t>Donda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8235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97C856-CC64-4CAB-8262-A4189405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78" y="323850"/>
            <a:ext cx="9420225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1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3839B67-FFA1-474F-932E-76CC17AA1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35" y="1595967"/>
            <a:ext cx="7005805" cy="34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09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D8F13A-C227-4B71-B4F8-4A3F0744818F}"/>
              </a:ext>
            </a:extLst>
          </p:cNvPr>
          <p:cNvSpPr txBox="1"/>
          <p:nvPr/>
        </p:nvSpPr>
        <p:spPr>
          <a:xfrm>
            <a:off x="816429" y="718457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0ECF9C-0192-43FC-973E-EE295182A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BBE414-82D9-4FBD-B6A0-46F30DF6A0BA}"/>
              </a:ext>
            </a:extLst>
          </p:cNvPr>
          <p:cNvSpPr txBox="1"/>
          <p:nvPr/>
        </p:nvSpPr>
        <p:spPr>
          <a:xfrm>
            <a:off x="310243" y="718457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ONF </a:t>
            </a:r>
          </a:p>
          <a:p>
            <a:r>
              <a:rPr lang="fr-FR" sz="2400" b="1" dirty="0"/>
              <a:t>Passerelle </a:t>
            </a:r>
            <a:r>
              <a:rPr lang="fr-FR" sz="2400" b="1" dirty="0" err="1"/>
              <a:t>Miolans</a:t>
            </a:r>
            <a:endParaRPr lang="fr-FR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FB3FA8B-4EA5-4EA8-B685-F7D62007C144}"/>
              </a:ext>
            </a:extLst>
          </p:cNvPr>
          <p:cNvSpPr txBox="1"/>
          <p:nvPr/>
        </p:nvSpPr>
        <p:spPr>
          <a:xfrm>
            <a:off x="3426372" y="6505903"/>
            <a:ext cx="281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©Jacqueline </a:t>
            </a:r>
            <a:r>
              <a:rPr lang="fr-FR" dirty="0" err="1"/>
              <a:t>Dupenloup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14718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AC07DF-6A31-4BF3-B849-A60D0A862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2" y="596900"/>
            <a:ext cx="514943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E27CCF-0D21-49E8-8607-42DF9F4B91EB}"/>
              </a:ext>
            </a:extLst>
          </p:cNvPr>
          <p:cNvSpPr txBox="1"/>
          <p:nvPr/>
        </p:nvSpPr>
        <p:spPr>
          <a:xfrm>
            <a:off x="3762703" y="6526924"/>
            <a:ext cx="194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 Annie Bordas</a:t>
            </a:r>
          </a:p>
        </p:txBody>
      </p:sp>
    </p:spTree>
    <p:extLst>
      <p:ext uri="{BB962C8B-B14F-4D97-AF65-F5344CB8AC3E}">
        <p14:creationId xmlns:p14="http://schemas.microsoft.com/office/powerpoint/2010/main" val="2966477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0F5B0C-1B93-4A27-9F5E-D703436727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67" y="729000"/>
            <a:ext cx="7191705" cy="54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D31C67-BBE3-4D95-A02C-E573BCFA379D}"/>
              </a:ext>
            </a:extLst>
          </p:cNvPr>
          <p:cNvSpPr txBox="1"/>
          <p:nvPr/>
        </p:nvSpPr>
        <p:spPr>
          <a:xfrm>
            <a:off x="469900" y="762000"/>
            <a:ext cx="23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 la Chapelle des Voûtes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C3C352-59C7-492C-B83E-8DB222A89886}"/>
              </a:ext>
            </a:extLst>
          </p:cNvPr>
          <p:cNvSpPr txBox="1"/>
          <p:nvPr/>
        </p:nvSpPr>
        <p:spPr>
          <a:xfrm>
            <a:off x="8177048" y="5433848"/>
            <a:ext cx="221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 Annie Bordas</a:t>
            </a:r>
          </a:p>
        </p:txBody>
      </p:sp>
    </p:spTree>
    <p:extLst>
      <p:ext uri="{BB962C8B-B14F-4D97-AF65-F5344CB8AC3E}">
        <p14:creationId xmlns:p14="http://schemas.microsoft.com/office/powerpoint/2010/main" val="2031394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9FA724-3BAC-4E3B-AC47-002244FBF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BF9BD7-4484-4B84-BA7D-623CD5C7A05C}"/>
              </a:ext>
            </a:extLst>
          </p:cNvPr>
          <p:cNvSpPr txBox="1"/>
          <p:nvPr/>
        </p:nvSpPr>
        <p:spPr>
          <a:xfrm>
            <a:off x="5486400" y="6274676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 Annie Bordas</a:t>
            </a:r>
          </a:p>
        </p:txBody>
      </p:sp>
    </p:spTree>
    <p:extLst>
      <p:ext uri="{BB962C8B-B14F-4D97-AF65-F5344CB8AC3E}">
        <p14:creationId xmlns:p14="http://schemas.microsoft.com/office/powerpoint/2010/main" val="265606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85CE56-9616-4867-9396-9C03AD06D1A0}"/>
              </a:ext>
            </a:extLst>
          </p:cNvPr>
          <p:cNvSpPr txBox="1"/>
          <p:nvPr/>
        </p:nvSpPr>
        <p:spPr>
          <a:xfrm>
            <a:off x="91013" y="393190"/>
            <a:ext cx="1159328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CE QU’ON NE PEUT PAS METTRE DANS LE « TOUT-VENANT »</a:t>
            </a:r>
            <a:endParaRPr lang="fr-FR" dirty="0">
              <a:solidFill>
                <a:srgbClr val="0070C0"/>
              </a:solidFill>
            </a:endParaRP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Une </a:t>
            </a:r>
            <a:r>
              <a:rPr lang="fr-FR" b="1" dirty="0">
                <a:solidFill>
                  <a:srgbClr val="C00000"/>
                </a:solidFill>
              </a:rPr>
              <a:t>voiture découpée en morceau </a:t>
            </a:r>
            <a:r>
              <a:rPr lang="fr-FR" dirty="0"/>
              <a:t>(vue récemment)</a:t>
            </a:r>
          </a:p>
          <a:p>
            <a:pPr marL="285750" indent="-285750">
              <a:buFontTx/>
              <a:buChar char="-"/>
            </a:pPr>
            <a:r>
              <a:rPr lang="fr-FR" dirty="0"/>
              <a:t>Une cuve à </a:t>
            </a:r>
            <a:r>
              <a:rPr lang="fr-FR" b="1" dirty="0">
                <a:solidFill>
                  <a:srgbClr val="C00000"/>
                </a:solidFill>
              </a:rPr>
              <a:t>fuel </a:t>
            </a:r>
            <a:r>
              <a:rPr lang="fr-FR" dirty="0"/>
              <a:t>désaffectée (vue récemment)</a:t>
            </a:r>
          </a:p>
          <a:p>
            <a:pPr marL="285750" indent="-285750">
              <a:buFontTx/>
              <a:buChar char="-"/>
            </a:pPr>
            <a:r>
              <a:rPr lang="fr-FR" dirty="0"/>
              <a:t>Des plaques, tôles, etc… contenant de l’</a:t>
            </a:r>
            <a:r>
              <a:rPr lang="fr-FR" b="1" dirty="0">
                <a:solidFill>
                  <a:srgbClr val="C00000"/>
                </a:solidFill>
              </a:rPr>
              <a:t>amiante </a:t>
            </a:r>
          </a:p>
          <a:p>
            <a:r>
              <a:rPr lang="fr-FR" b="1" dirty="0">
                <a:solidFill>
                  <a:srgbClr val="C00000"/>
                </a:solidFill>
              </a:rPr>
              <a:t>-   </a:t>
            </a:r>
            <a:r>
              <a:rPr lang="fr-FR" dirty="0"/>
              <a:t> Autres </a:t>
            </a:r>
            <a:r>
              <a:rPr lang="fr-FR" b="1" dirty="0">
                <a:solidFill>
                  <a:srgbClr val="C00000"/>
                </a:solidFill>
              </a:rPr>
              <a:t>produits dangereux </a:t>
            </a:r>
            <a:r>
              <a:rPr lang="fr-FR" dirty="0"/>
              <a:t>: plomb, produits chimiques… </a:t>
            </a:r>
          </a:p>
          <a:p>
            <a:pPr marL="285750" indent="-285750">
              <a:buFontTx/>
              <a:buChar char="-"/>
            </a:pPr>
            <a:r>
              <a:rPr lang="fr-FR" dirty="0"/>
              <a:t>Déchets de </a:t>
            </a:r>
            <a:r>
              <a:rPr lang="fr-FR" b="1" dirty="0">
                <a:solidFill>
                  <a:srgbClr val="C00000"/>
                </a:solidFill>
              </a:rPr>
              <a:t>soin </a:t>
            </a:r>
            <a:r>
              <a:rPr lang="fr-FR" dirty="0"/>
              <a:t>et </a:t>
            </a:r>
            <a:r>
              <a:rPr lang="fr-FR" b="1" dirty="0">
                <a:solidFill>
                  <a:srgbClr val="C00000"/>
                </a:solidFill>
              </a:rPr>
              <a:t>médicaments </a:t>
            </a:r>
            <a:r>
              <a:rPr lang="fr-FR" dirty="0"/>
              <a:t>(pris en pharmacie sans leurs emballages)</a:t>
            </a:r>
          </a:p>
          <a:p>
            <a:pPr marL="285750" indent="-285750">
              <a:buFontTx/>
              <a:buChar char="-"/>
            </a:pPr>
            <a:r>
              <a:rPr lang="fr-FR" sz="1800" b="0" i="0" dirty="0">
                <a:solidFill>
                  <a:srgbClr val="333333"/>
                </a:solidFill>
                <a:effectLst/>
                <a:latin typeface="Aptos"/>
              </a:rPr>
              <a:t>Déchets de type </a:t>
            </a:r>
            <a:r>
              <a:rPr lang="fr-FR" sz="1800" b="1" i="0" dirty="0">
                <a:solidFill>
                  <a:srgbClr val="C00000"/>
                </a:solidFill>
                <a:effectLst/>
                <a:latin typeface="Aptos"/>
              </a:rPr>
              <a:t>gravats</a:t>
            </a:r>
            <a:r>
              <a:rPr lang="fr-FR" sz="1800" b="1" i="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</a:rPr>
              <a:t> </a:t>
            </a:r>
            <a:r>
              <a:rPr lang="fr-FR" sz="1800" b="0" i="0" dirty="0">
                <a:solidFill>
                  <a:srgbClr val="333333"/>
                </a:solidFill>
                <a:effectLst/>
                <a:latin typeface="Aptos"/>
              </a:rPr>
              <a:t>(béton, parpaing) qui se jettent dans une benne à gravats</a:t>
            </a:r>
          </a:p>
          <a:p>
            <a:pPr algn="ctr"/>
            <a:endParaRPr lang="fr-FR" dirty="0">
              <a:solidFill>
                <a:srgbClr val="333333"/>
              </a:solidFill>
              <a:latin typeface="Aptos"/>
            </a:endParaRPr>
          </a:p>
          <a:p>
            <a:pPr algn="ctr"/>
            <a:r>
              <a:rPr lang="fr-FR" sz="2400" b="1" i="0" dirty="0">
                <a:solidFill>
                  <a:schemeClr val="accent1"/>
                </a:solidFill>
                <a:effectLst/>
              </a:rPr>
              <a:t>QUE FAIRE SI ON A DE TELS DECHETS ? </a:t>
            </a: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i="0" dirty="0">
                <a:solidFill>
                  <a:schemeClr val="accent1"/>
                </a:solidFill>
                <a:effectLst/>
              </a:rPr>
              <a:t>S’adresser à une déchetterie plus équipée : 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La Chambre </a:t>
            </a:r>
            <a:r>
              <a:rPr lang="fr-FR" sz="2400" b="1" i="0" dirty="0">
                <a:solidFill>
                  <a:schemeClr val="accent1"/>
                </a:solidFill>
                <a:effectLst/>
              </a:rPr>
              <a:t> </a:t>
            </a:r>
            <a:r>
              <a:rPr lang="fr-FR" sz="2400" b="0" i="0" dirty="0">
                <a:solidFill>
                  <a:srgbClr val="71777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2400" b="1" i="0" dirty="0">
                <a:solidFill>
                  <a:srgbClr val="71777D"/>
                </a:solidFill>
                <a:effectLst/>
                <a:latin typeface="Arial" panose="020B0604020202020204" pitchFamily="34" charset="0"/>
              </a:rPr>
              <a:t>04 79 56 83 79.</a:t>
            </a:r>
            <a:endParaRPr lang="fr-FR" sz="2400" b="1" i="0" dirty="0">
              <a:solidFill>
                <a:schemeClr val="accent1"/>
              </a:solidFill>
              <a:effectLst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083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691D68-CCB9-4800-8A06-68129B2EB28D}"/>
              </a:ext>
            </a:extLst>
          </p:cNvPr>
          <p:cNvSpPr txBox="1"/>
          <p:nvPr/>
        </p:nvSpPr>
        <p:spPr>
          <a:xfrm>
            <a:off x="798653" y="740780"/>
            <a:ext cx="107065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CONSIGNES POUR LES PROFESSIONNELS</a:t>
            </a:r>
          </a:p>
          <a:p>
            <a:pPr algn="ctr"/>
            <a:endParaRPr lang="fr-FR" b="1" dirty="0"/>
          </a:p>
          <a:p>
            <a:r>
              <a:rPr lang="fr-FR" sz="2000" b="0" i="0" dirty="0">
                <a:solidFill>
                  <a:srgbClr val="333333"/>
                </a:solidFill>
                <a:effectLst/>
              </a:rPr>
              <a:t>Achats de </a:t>
            </a:r>
            <a:r>
              <a:rPr lang="fr-FR" sz="2000" b="1" i="0" dirty="0">
                <a:solidFill>
                  <a:srgbClr val="C00000"/>
                </a:solidFill>
                <a:effectLst/>
              </a:rPr>
              <a:t>tickets </a:t>
            </a:r>
            <a:r>
              <a:rPr lang="fr-FR" sz="2000" b="0" i="0" dirty="0">
                <a:solidFill>
                  <a:srgbClr val="333333"/>
                </a:solidFill>
                <a:effectLst/>
              </a:rPr>
              <a:t>pour les pros (10 € = 1 m3)</a:t>
            </a:r>
          </a:p>
          <a:p>
            <a:endParaRPr lang="fr-FR" sz="2000" dirty="0">
              <a:solidFill>
                <a:srgbClr val="333333"/>
              </a:solidFill>
            </a:endParaRPr>
          </a:p>
          <a:p>
            <a:r>
              <a:rPr lang="fr-FR" sz="2000" b="0" i="0" dirty="0">
                <a:solidFill>
                  <a:srgbClr val="333333"/>
                </a:solidFill>
                <a:effectLst/>
              </a:rPr>
              <a:t>Par voie postale : </a:t>
            </a:r>
          </a:p>
          <a:p>
            <a:r>
              <a:rPr lang="fr-FR" sz="2000" b="0" i="0" dirty="0">
                <a:solidFill>
                  <a:srgbClr val="333333"/>
                </a:solidFill>
                <a:effectLst/>
              </a:rPr>
              <a:t>chèque à l'ordre du SIRTOM, </a:t>
            </a:r>
          </a:p>
          <a:p>
            <a:r>
              <a:rPr lang="fr-FR" sz="2000" b="0" i="0" dirty="0">
                <a:solidFill>
                  <a:srgbClr val="333333"/>
                </a:solidFill>
                <a:effectLst/>
              </a:rPr>
              <a:t>SIRTOM </a:t>
            </a:r>
            <a:r>
              <a:rPr lang="fr-FR" sz="2000" b="0" i="0" dirty="0">
                <a:solidFill>
                  <a:srgbClr val="000000"/>
                </a:solidFill>
                <a:effectLst/>
                <a:hlinkClick r:id="rId2"/>
              </a:rPr>
              <a:t>av </a:t>
            </a:r>
            <a:r>
              <a:rPr lang="fr-FR" sz="2000" b="0" i="0" dirty="0" err="1">
                <a:solidFill>
                  <a:srgbClr val="000000"/>
                </a:solidFill>
                <a:effectLst/>
                <a:hlinkClick r:id="rId2"/>
              </a:rPr>
              <a:t>Riondaz</a:t>
            </a:r>
            <a:r>
              <a:rPr lang="fr-FR" sz="2000" b="0" i="0" dirty="0">
                <a:solidFill>
                  <a:srgbClr val="000000"/>
                </a:solidFill>
                <a:effectLst/>
                <a:hlinkClick r:id="rId2"/>
              </a:rPr>
              <a:t>, 73870 Saint Julien </a:t>
            </a:r>
            <a:r>
              <a:rPr lang="fr-FR" sz="2000" b="0" i="0" dirty="0" err="1">
                <a:solidFill>
                  <a:srgbClr val="000000"/>
                </a:solidFill>
                <a:effectLst/>
                <a:hlinkClick r:id="rId2"/>
              </a:rPr>
              <a:t>Montdenis</a:t>
            </a:r>
            <a:r>
              <a:rPr lang="fr-FR" sz="20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b="0" i="0" dirty="0">
                <a:solidFill>
                  <a:srgbClr val="333333"/>
                </a:solidFill>
                <a:effectLst/>
              </a:rPr>
              <a:t>ou </a:t>
            </a:r>
          </a:p>
          <a:p>
            <a:r>
              <a:rPr lang="fr-FR" sz="2000" b="0" i="0" dirty="0">
                <a:solidFill>
                  <a:srgbClr val="333333"/>
                </a:solidFill>
                <a:effectLst/>
              </a:rPr>
              <a:t>par internet (site web </a:t>
            </a:r>
            <a:r>
              <a:rPr lang="fr-FR" sz="2000" b="0" i="0" dirty="0">
                <a:solidFill>
                  <a:srgbClr val="006D21"/>
                </a:solidFill>
                <a:effectLst/>
                <a:latin typeface="Arial" panose="020B0604020202020204" pitchFamily="34" charset="0"/>
              </a:rPr>
              <a:t>sirtom-maurienne.com</a:t>
            </a:r>
            <a:r>
              <a:rPr lang="fr-FR" sz="2000" b="0" i="0" dirty="0">
                <a:solidFill>
                  <a:srgbClr val="333333"/>
                </a:solidFill>
                <a:effectLst/>
              </a:rPr>
              <a:t>, onglet tickets pro). </a:t>
            </a:r>
          </a:p>
          <a:p>
            <a:endParaRPr lang="fr-FR" sz="2000" b="0" i="0" dirty="0">
              <a:solidFill>
                <a:srgbClr val="333333"/>
              </a:solidFill>
              <a:effectLst/>
            </a:endParaRPr>
          </a:p>
          <a:p>
            <a:r>
              <a:rPr lang="fr-FR" sz="2000" b="0" i="0" dirty="0">
                <a:solidFill>
                  <a:srgbClr val="333333"/>
                </a:solidFill>
                <a:effectLst/>
              </a:rPr>
              <a:t>Le gardien évalue le volume apporté par le professionnel</a:t>
            </a:r>
            <a:r>
              <a:rPr lang="fr-FR" b="0" i="0" dirty="0">
                <a:solidFill>
                  <a:srgbClr val="333333"/>
                </a:solidFill>
                <a:effectLst/>
              </a:rPr>
              <a:t>.</a:t>
            </a:r>
            <a:r>
              <a:rPr lang="fr-FR" b="1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219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0D8FFB2-E8AF-4538-99DE-F488E877AA1C}"/>
              </a:ext>
            </a:extLst>
          </p:cNvPr>
          <p:cNvSpPr txBox="1"/>
          <p:nvPr/>
        </p:nvSpPr>
        <p:spPr>
          <a:xfrm>
            <a:off x="571500" y="881743"/>
            <a:ext cx="1051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ET LES VÉGÉTAUX ?</a:t>
            </a: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Branches, herbes, terres : </a:t>
            </a:r>
            <a:r>
              <a:rPr lang="fr-FR" sz="2400" b="1" dirty="0"/>
              <a:t>acceptées dans le coin qui leur est consacré.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Un doute sur un matériau ? </a:t>
            </a:r>
          </a:p>
          <a:p>
            <a:r>
              <a:rPr lang="fr-FR" sz="2400" dirty="0"/>
              <a:t>À voir avec le </a:t>
            </a:r>
            <a:r>
              <a:rPr lang="fr-FR" sz="2400" b="1" dirty="0">
                <a:solidFill>
                  <a:srgbClr val="C00000"/>
                </a:solidFill>
              </a:rPr>
              <a:t>gardien</a:t>
            </a:r>
            <a:r>
              <a:rPr lang="fr-FR" sz="2400" b="1" dirty="0"/>
              <a:t>, </a:t>
            </a:r>
            <a:r>
              <a:rPr lang="fr-FR" sz="2400" dirty="0"/>
              <a:t>qui vous indiquera si sa destination est une benne, le dépôt végétal, ou la déchetterie de La Chambre … </a:t>
            </a:r>
          </a:p>
          <a:p>
            <a:endParaRPr lang="fr-FR" sz="2400" dirty="0"/>
          </a:p>
          <a:p>
            <a:pPr algn="ctr"/>
            <a:r>
              <a:rPr lang="fr-FR" sz="2400" b="1" dirty="0">
                <a:solidFill>
                  <a:srgbClr val="0070C0"/>
                </a:solidFill>
              </a:rPr>
              <a:t>POUR ÉVITER INCIDENT OU ACCIDENT… </a:t>
            </a:r>
          </a:p>
          <a:p>
            <a:endParaRPr lang="fr-FR" sz="2400" dirty="0"/>
          </a:p>
          <a:p>
            <a:r>
              <a:rPr lang="fr-FR" sz="2400" dirty="0"/>
              <a:t>Le gardien de la déchetterie des Villards est M. </a:t>
            </a:r>
            <a:r>
              <a:rPr lang="fr-FR" sz="2800" dirty="0" err="1">
                <a:solidFill>
                  <a:srgbClr val="C00000"/>
                </a:solidFill>
              </a:rPr>
              <a:t>Eric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 err="1">
                <a:solidFill>
                  <a:srgbClr val="C00000"/>
                </a:solidFill>
              </a:rPr>
              <a:t>Letkiewicz</a:t>
            </a:r>
            <a:endParaRPr lang="fr-FR" sz="2800" dirty="0">
              <a:solidFill>
                <a:srgbClr val="C00000"/>
              </a:solidFill>
            </a:endParaRPr>
          </a:p>
          <a:p>
            <a:endParaRPr lang="fr-FR" sz="2400" dirty="0"/>
          </a:p>
          <a:p>
            <a:r>
              <a:rPr lang="fr-FR" sz="2400" dirty="0"/>
              <a:t>Il gère du mieux possible un espace un peu étriqué… </a:t>
            </a:r>
          </a:p>
          <a:p>
            <a:endParaRPr lang="fr-FR" sz="2400" dirty="0"/>
          </a:p>
          <a:p>
            <a:r>
              <a:rPr lang="fr-FR" sz="2400" dirty="0"/>
              <a:t>Pour éviter tout incident fâcheux, la patience est bonne conseillère : il y a du monde ? On attend son tour ! </a:t>
            </a:r>
          </a:p>
          <a:p>
            <a:endParaRPr lang="fr-FR" sz="24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708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0D6FC16-0E85-47A6-9A88-C1F7CF254D55}"/>
              </a:ext>
            </a:extLst>
          </p:cNvPr>
          <p:cNvSpPr txBox="1"/>
          <p:nvPr/>
        </p:nvSpPr>
        <p:spPr>
          <a:xfrm>
            <a:off x="360218" y="526473"/>
            <a:ext cx="11651673" cy="4343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ECLAIRAGE PUBLIC 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la société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Electra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Savoies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 première phase de travaux concernera les hameaux où dans l’ensemble les points lumineux sont les moins performants et les plus énergivores : le Premier Villard, le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Planchamp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le Pied des Voûtes.  Les travaux porteront sur la mise en place d’horloges astronomiques, le renouvellement des luminaires de mauvaise qualité fonctionnelle ou vieillissants.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 somme de 45 000 € a été inscrite au budget 2024 pour la modernisation de l’éclairage public 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température de couleur des luminaires sera blanc ambré (référence 2200 k).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L’éclairage nocturne sera maintenu avec abaissement de puissance aux heures creuses.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921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5C323A-8955-4A29-8C47-A5AEB5686A9F}"/>
              </a:ext>
            </a:extLst>
          </p:cNvPr>
          <p:cNvSpPr txBox="1"/>
          <p:nvPr/>
        </p:nvSpPr>
        <p:spPr>
          <a:xfrm>
            <a:off x="462455" y="420414"/>
            <a:ext cx="114457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TRAVAUX CIMETIÈRE 2024. </a:t>
            </a:r>
          </a:p>
          <a:p>
            <a:pPr algn="ctr"/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dirty="0"/>
              <a:t>Une nécessité impérative de reprendre le cimetière 5. </a:t>
            </a:r>
          </a:p>
          <a:p>
            <a:r>
              <a:rPr lang="fr-FR" dirty="0"/>
              <a:t>Une fissure allait s’agrandissant dans la voie d’accès et les bois ont très mal tenu au temps.</a:t>
            </a:r>
          </a:p>
          <a:p>
            <a:r>
              <a:rPr lang="fr-FR" dirty="0"/>
              <a:t>Nous avions dû condamner l’entrée et ne pouvions plus envoyer les agents entretenir la plate-forme au pied du mur 3.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759B5B-E70D-48A7-AE9B-EEB245934A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34" y="2338085"/>
            <a:ext cx="4824000" cy="3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143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6330</TotalTime>
  <Words>1977</Words>
  <Application>Microsoft Office PowerPoint</Application>
  <PresentationFormat>Grand écran</PresentationFormat>
  <Paragraphs>223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9" baseType="lpstr">
      <vt:lpstr>SimSun</vt:lpstr>
      <vt:lpstr>Aptos</vt:lpstr>
      <vt:lpstr>Arial</vt:lpstr>
      <vt:lpstr>Calibri</vt:lpstr>
      <vt:lpstr>Calibri Light</vt:lpstr>
      <vt:lpstr>Mangal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Elus</dc:creator>
  <cp:lastModifiedBy>Mairie</cp:lastModifiedBy>
  <cp:revision>146</cp:revision>
  <cp:lastPrinted>2024-10-28T14:34:59Z</cp:lastPrinted>
  <dcterms:created xsi:type="dcterms:W3CDTF">2024-10-28T14:09:54Z</dcterms:created>
  <dcterms:modified xsi:type="dcterms:W3CDTF">2024-11-04T14:26:25Z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